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4" r:id="rId5"/>
    <p:sldMasterId id="2147483681" r:id="rId6"/>
    <p:sldMasterId id="2147483688" r:id="rId7"/>
    <p:sldMasterId id="2147483695" r:id="rId8"/>
    <p:sldMasterId id="2147483702" r:id="rId9"/>
    <p:sldMasterId id="2147483709" r:id="rId10"/>
    <p:sldMasterId id="2147483716" r:id="rId11"/>
  </p:sldMasterIdLst>
  <p:notesMasterIdLst>
    <p:notesMasterId r:id="rId34"/>
  </p:notesMasterIdLst>
  <p:sldIdLst>
    <p:sldId id="266" r:id="rId12"/>
    <p:sldId id="270" r:id="rId13"/>
    <p:sldId id="277" r:id="rId14"/>
    <p:sldId id="280" r:id="rId15"/>
    <p:sldId id="287" r:id="rId16"/>
    <p:sldId id="285" r:id="rId17"/>
    <p:sldId id="284" r:id="rId18"/>
    <p:sldId id="286" r:id="rId19"/>
    <p:sldId id="278" r:id="rId20"/>
    <p:sldId id="279" r:id="rId21"/>
    <p:sldId id="281" r:id="rId22"/>
    <p:sldId id="282" r:id="rId23"/>
    <p:sldId id="283" r:id="rId24"/>
    <p:sldId id="275" r:id="rId25"/>
    <p:sldId id="256" r:id="rId26"/>
    <p:sldId id="269" r:id="rId27"/>
    <p:sldId id="271" r:id="rId28"/>
    <p:sldId id="272" r:id="rId29"/>
    <p:sldId id="276" r:id="rId30"/>
    <p:sldId id="268" r:id="rId31"/>
    <p:sldId id="27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/>
    <p:restoredTop sz="86425"/>
  </p:normalViewPr>
  <p:slideViewPr>
    <p:cSldViewPr snapToGrid="0" snapToObjects="1">
      <p:cViewPr varScale="1">
        <p:scale>
          <a:sx n="140" d="100"/>
          <a:sy n="140" d="100"/>
        </p:scale>
        <p:origin x="231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07272-8C84-4303-96EE-746A107BF68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A6940-EFF5-49AA-8E3B-31EF72F5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1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"It’s more than a </a:t>
            </a:r>
            <a:r>
              <a:rPr lang="en-US" dirty="0" err="1" smtClean="0"/>
              <a:t>chatbot</a:t>
            </a:r>
            <a:r>
              <a:rPr lang="en-US" dirty="0" smtClean="0"/>
              <a:t>. </a:t>
            </a:r>
            <a:r>
              <a:rPr lang="en-US" dirty="0" err="1" smtClean="0"/>
              <a:t>LEApS</a:t>
            </a:r>
            <a:r>
              <a:rPr lang="en-US" dirty="0" smtClean="0"/>
              <a:t> adjusts to how students learn, speaks their language, and makes every session feel personal and meaningful."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6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"This isn’t just a prototype — it’s scalable. We used open-source tools to keep it affordable and made sure it can grow with time and need."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LEApS</a:t>
            </a:r>
            <a:r>
              <a:rPr lang="en-US" dirty="0" smtClean="0"/>
              <a:t> can be used in schools, museums, or at home. It’s a tool for democratizing education and making history feel alive — for everyone."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9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"This project is about giving students more than facts — it’s about bringing back curiosity and making learning something to look forward to."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"Let’s face it — textbooks and lectures can only go so far. Many students struggle to connect with history, and the current education system lacks personalization and interactivity."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1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"What if students could talk to Einstein? Or get writing advice from Shakespeare? With </a:t>
            </a:r>
            <a:r>
              <a:rPr lang="en-US" dirty="0" err="1" smtClean="0"/>
              <a:t>LEApS</a:t>
            </a:r>
            <a:r>
              <a:rPr lang="en-US" dirty="0" smtClean="0"/>
              <a:t>, they can — using AI to simulate personalities and knowledge of iconic figures."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86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"Before building, we asked real students what they needed. The response was clear — people want knowledgeable, interactive, and flexible learning tools."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1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"What if students could talk to Einstein? Or get writing advice from Shakespeare? With </a:t>
            </a:r>
            <a:r>
              <a:rPr lang="en-US" dirty="0" err="1" smtClean="0"/>
              <a:t>LEApS</a:t>
            </a:r>
            <a:r>
              <a:rPr lang="en-US" dirty="0" smtClean="0"/>
              <a:t>, they can — using AI to simulate personalities and knowledge of iconic figures."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"What if students could talk to Einstein? Or get writing advice from Shakespeare? With </a:t>
            </a:r>
            <a:r>
              <a:rPr lang="en-US" dirty="0" err="1" smtClean="0"/>
              <a:t>LEApS</a:t>
            </a:r>
            <a:r>
              <a:rPr lang="en-US" dirty="0" smtClean="0"/>
              <a:t>, they can — using AI to simulate personalities and knowledge of iconic figures."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1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"What if students could talk to Einstein? Or get writing advice from Shakespeare? With </a:t>
            </a:r>
            <a:r>
              <a:rPr lang="en-US" dirty="0" err="1" smtClean="0"/>
              <a:t>LEApS</a:t>
            </a:r>
            <a:r>
              <a:rPr lang="en-US" dirty="0" smtClean="0"/>
              <a:t>, they can — using AI to simulate personalities and knowledge of iconic figures."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69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"What if students could talk to Einstein? Or get writing advice from Shakespeare? With </a:t>
            </a:r>
            <a:r>
              <a:rPr lang="en-US" dirty="0" err="1" smtClean="0"/>
              <a:t>LEApS</a:t>
            </a:r>
            <a:r>
              <a:rPr lang="en-US" dirty="0" smtClean="0"/>
              <a:t>, they can — using AI to simulate personalities and knowledge of iconic figures."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"We use modern tools like </a:t>
            </a:r>
            <a:r>
              <a:rPr lang="en-US" dirty="0" err="1" smtClean="0"/>
              <a:t>Ollama</a:t>
            </a:r>
            <a:r>
              <a:rPr lang="en-US" dirty="0" smtClean="0"/>
              <a:t>, Azure TTS, and </a:t>
            </a:r>
            <a:r>
              <a:rPr lang="en-US" dirty="0" err="1" smtClean="0"/>
              <a:t>ChromaDB</a:t>
            </a:r>
            <a:r>
              <a:rPr lang="en-US" dirty="0" smtClean="0"/>
              <a:t> to deliver fast, intelligent, and emotionally engaging interactions — all within a web platform."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A6940-EFF5-49AA-8E3B-31EF72F507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56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1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27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1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121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08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81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57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2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8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cu bullet-</a:t>
            </a:r>
            <a:r>
              <a:rPr lang="en-US" dirty="0" err="1" smtClean="0"/>
              <a:t>uri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Introduceți</a:t>
            </a:r>
            <a:r>
              <a:rPr lang="en-US" dirty="0" smtClean="0"/>
              <a:t> </a:t>
            </a:r>
            <a:r>
              <a:rPr lang="en-US" dirty="0" err="1" smtClean="0"/>
              <a:t>Subcapitol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Introduceți</a:t>
            </a:r>
            <a:r>
              <a:rPr lang="en-US" dirty="0" smtClean="0"/>
              <a:t> text </a:t>
            </a:r>
            <a:r>
              <a:rPr lang="en-US" dirty="0" err="1" smtClean="0"/>
              <a:t>simplu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2" r:id="rId3"/>
    <p:sldLayoutId id="2147483673" r:id="rId4"/>
    <p:sldLayoutId id="2147483664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1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059" y="1569210"/>
            <a:ext cx="8422104" cy="583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cap="all" dirty="0"/>
              <a:t>Educational platform enhanced by interactive historical AI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2642" y="5636449"/>
            <a:ext cx="57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Done by: Al Haj Ahmed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               Carp Dan Octavian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Group: FAF211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271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Makes It Special?</a:t>
            </a:r>
          </a:p>
          <a:p>
            <a:r>
              <a:rPr lang="en-US" dirty="0"/>
              <a:t>Adaptive to student’s pace &amp; style</a:t>
            </a:r>
          </a:p>
          <a:p>
            <a:r>
              <a:rPr lang="en-US" dirty="0" err="1"/>
              <a:t>Roleplay</a:t>
            </a:r>
            <a:r>
              <a:rPr lang="en-US" dirty="0"/>
              <a:t>-like interaction with AI figures</a:t>
            </a:r>
          </a:p>
          <a:p>
            <a:r>
              <a:rPr lang="en-US" dirty="0"/>
              <a:t>Supports multiple subjects (History, Art, Language)</a:t>
            </a:r>
          </a:p>
          <a:p>
            <a:r>
              <a:rPr lang="en-US" dirty="0"/>
              <a:t>Real-time feedback, </a:t>
            </a:r>
            <a:r>
              <a:rPr lang="en-US" dirty="0" smtClean="0"/>
              <a:t>and </a:t>
            </a:r>
            <a:r>
              <a:rPr lang="en-US" dirty="0"/>
              <a:t>coaching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00802" y="5433068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Personalized Learning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8950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Scalable and Cost-Efficient</a:t>
            </a:r>
          </a:p>
          <a:p>
            <a:r>
              <a:rPr lang="en-US" dirty="0"/>
              <a:t>MVP built using free/open-source tools</a:t>
            </a:r>
          </a:p>
          <a:p>
            <a:r>
              <a:rPr lang="en-US" dirty="0"/>
              <a:t>Hosted locally or via cloud for flexibility</a:t>
            </a:r>
          </a:p>
          <a:p>
            <a:r>
              <a:rPr lang="en-US" dirty="0"/>
              <a:t>Modular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  <a:p>
            <a:r>
              <a:rPr lang="en-US" dirty="0"/>
              <a:t>Future-ready: add more characters, subjects, languages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00802" y="5433068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Cost &amp; Feasibility</a:t>
            </a:r>
          </a:p>
        </p:txBody>
      </p:sp>
    </p:spTree>
    <p:extLst>
      <p:ext uri="{BB962C8B-B14F-4D97-AF65-F5344CB8AC3E}">
        <p14:creationId xmlns:p14="http://schemas.microsoft.com/office/powerpoint/2010/main" val="378029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r>
              <a:rPr lang="en-US" dirty="0" smtClean="0"/>
              <a:t>Integrate </a:t>
            </a:r>
            <a:r>
              <a:rPr lang="en-US" dirty="0"/>
              <a:t>with school systems or as a stand-alone app</a:t>
            </a:r>
          </a:p>
          <a:p>
            <a:r>
              <a:rPr lang="en-US" dirty="0"/>
              <a:t>Expand character library (philosophers, artists, leaders)</a:t>
            </a:r>
          </a:p>
          <a:p>
            <a:r>
              <a:rPr lang="en-US" dirty="0"/>
              <a:t>Bring personalized learning to rural &amp; remote areas</a:t>
            </a:r>
          </a:p>
          <a:p>
            <a:r>
              <a:rPr lang="en-US" dirty="0"/>
              <a:t>Potential for monetization as an </a:t>
            </a:r>
            <a:r>
              <a:rPr lang="en-US" dirty="0" err="1"/>
              <a:t>ed</a:t>
            </a:r>
            <a:r>
              <a:rPr lang="en-US" dirty="0"/>
              <a:t>-tech solution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00802" y="5433068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86534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800802" y="5433068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This Matters</a:t>
            </a:r>
          </a:p>
        </p:txBody>
      </p:sp>
      <p:sp>
        <p:nvSpPr>
          <p:cNvPr id="17" name="Rectangle 6"/>
          <p:cNvSpPr>
            <a:spLocks noGrp="1" noChangeArrowheads="1"/>
          </p:cNvSpPr>
          <p:nvPr>
            <p:ph idx="13"/>
          </p:nvPr>
        </p:nvSpPr>
        <p:spPr bwMode="auto">
          <a:xfrm>
            <a:off x="443551" y="2832148"/>
            <a:ext cx="77519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 is not the learning of facts,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the training of the mind to think." — Einstein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education, technology, and imagination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Re-engages students with historical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Paves the way for smarter, AI-powered education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3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ownload Thank You HD images for PPT, Whatsapp, Facebook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498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2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 smtClean="0"/>
          </a:p>
          <a:p>
            <a:r>
              <a:rPr lang="en-US" dirty="0" smtClean="0"/>
              <a:t>PT Sans Regular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Denumirea s</a:t>
            </a:r>
            <a:r>
              <a:rPr lang="en-US" dirty="0" err="1" smtClean="0"/>
              <a:t>ubcapitol</a:t>
            </a:r>
            <a:r>
              <a:rPr lang="ro-RO" dirty="0" smtClean="0"/>
              <a:t>ului</a:t>
            </a:r>
            <a:br>
              <a:rPr lang="ro-RO" dirty="0" smtClean="0"/>
            </a:br>
            <a:r>
              <a:rPr lang="en-US" b="0" dirty="0" smtClean="0"/>
              <a:t>PT Sans Bold 30 </a:t>
            </a:r>
            <a:r>
              <a:rPr lang="en-US" b="0" dirty="0" err="1" smtClean="0"/>
              <a:t>pt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4981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623888" y="3059723"/>
            <a:ext cx="7886700" cy="31674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 err="1"/>
              <a:t>Plasați</a:t>
            </a:r>
            <a:r>
              <a:rPr lang="en-GB" dirty="0"/>
              <a:t> </a:t>
            </a:r>
            <a:r>
              <a:rPr lang="en-GB" dirty="0" err="1" smtClean="0"/>
              <a:t>textul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774337"/>
            <a:ext cx="80295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 err="1"/>
              <a:t>Plasați</a:t>
            </a:r>
            <a:r>
              <a:rPr lang="en-GB" dirty="0"/>
              <a:t> </a:t>
            </a:r>
            <a:r>
              <a:rPr lang="en-GB" dirty="0" err="1"/>
              <a:t>textul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Bullet text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Bullet text </a:t>
            </a:r>
            <a:r>
              <a:rPr lang="en-GB" sz="1600" dirty="0" err="1"/>
              <a:t>subnivel</a:t>
            </a:r>
            <a:r>
              <a:rPr lang="en-GB" sz="1600" dirty="0"/>
              <a:t> </a:t>
            </a:r>
            <a:r>
              <a:rPr lang="en-GB" sz="1600" dirty="0" smtClean="0"/>
              <a:t>(</a:t>
            </a:r>
            <a:r>
              <a:rPr lang="ro-RO" sz="1600" dirty="0" smtClean="0"/>
              <a:t>accesați</a:t>
            </a:r>
            <a:r>
              <a:rPr lang="en-GB" sz="1600" dirty="0" smtClean="0"/>
              <a:t> </a:t>
            </a:r>
            <a:r>
              <a:rPr lang="en-GB" sz="1600" dirty="0"/>
              <a:t>TAB)</a:t>
            </a:r>
          </a:p>
          <a:p>
            <a:pPr>
              <a:lnSpc>
                <a:spcPct val="100000"/>
              </a:lnSpc>
            </a:pPr>
            <a:r>
              <a:rPr lang="en-GB" dirty="0"/>
              <a:t>Shift </a:t>
            </a:r>
            <a:r>
              <a:rPr lang="ro-RO" dirty="0" smtClean="0"/>
              <a:t>și Tab</a:t>
            </a:r>
            <a:r>
              <a:rPr lang="en-GB" dirty="0" smtClean="0"/>
              <a:t> </a:t>
            </a:r>
            <a:r>
              <a:rPr lang="ro-RO" dirty="0" smtClean="0"/>
              <a:t>trece </a:t>
            </a:r>
            <a:r>
              <a:rPr lang="ro-RO" dirty="0"/>
              <a:t>textul </a:t>
            </a:r>
            <a:r>
              <a:rPr lang="ro-RO" dirty="0" smtClean="0"/>
              <a:t>inserat la </a:t>
            </a:r>
            <a:r>
              <a:rPr lang="en-GB" dirty="0"/>
              <a:t>un </a:t>
            </a:r>
            <a:r>
              <a:rPr lang="en-GB" dirty="0" err="1"/>
              <a:t>nivel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ro-RO" dirty="0" err="1"/>
              <a:t>î</a:t>
            </a:r>
            <a:r>
              <a:rPr lang="en-GB" dirty="0" err="1" smtClean="0"/>
              <a:t>nalt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 err="1"/>
              <a:t>Bulleturi</a:t>
            </a:r>
            <a:r>
              <a:rPr lang="ro-RO" dirty="0"/>
              <a:t>le</a:t>
            </a:r>
            <a:r>
              <a:rPr lang="en-GB" dirty="0"/>
              <a:t> </a:t>
            </a:r>
            <a:r>
              <a:rPr lang="en-GB" dirty="0" err="1"/>
              <a:t>apar</a:t>
            </a:r>
            <a:r>
              <a:rPr lang="en-GB" dirty="0"/>
              <a:t>, c</a:t>
            </a:r>
            <a:r>
              <a:rPr lang="ro-RO" dirty="0"/>
              <a:t>â</a:t>
            </a:r>
            <a:r>
              <a:rPr lang="en-GB" dirty="0" err="1"/>
              <a:t>nd</a:t>
            </a:r>
            <a:r>
              <a:rPr lang="en-GB" dirty="0"/>
              <a:t> </a:t>
            </a:r>
            <a:r>
              <a:rPr lang="ro-RO" dirty="0"/>
              <a:t>accesați </a:t>
            </a:r>
            <a:r>
              <a:rPr lang="en-GB" dirty="0" err="1"/>
              <a:t>buton</a:t>
            </a:r>
            <a:r>
              <a:rPr lang="ro-RO" dirty="0"/>
              <a:t>ul următor</a:t>
            </a:r>
            <a:r>
              <a:rPr lang="en-GB" dirty="0" smtClean="0"/>
              <a:t>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74283" y="3513943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7200"/>
            <a:ext cx="9144000" cy="38608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64527" y="4449688"/>
            <a:ext cx="325893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Trebuchet MS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400" b="1" dirty="0" err="1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Aici</a:t>
            </a:r>
            <a:r>
              <a:rPr lang="en-US" sz="2400" b="1" dirty="0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 se </a:t>
            </a:r>
            <a:r>
              <a:rPr lang="en-US" sz="2400" b="1" dirty="0" err="1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plaseaz</a:t>
            </a:r>
            <a:r>
              <a:rPr lang="ro-RO" sz="2400" b="1" dirty="0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ă</a:t>
            </a:r>
            <a:r>
              <a:rPr lang="en-US" sz="2400" b="1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/>
            </a:r>
            <a:br>
              <a:rPr lang="en-US" sz="2400" b="1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</a:br>
            <a:r>
              <a:rPr lang="en-US" sz="2400" b="1" dirty="0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un </a:t>
            </a:r>
            <a:r>
              <a:rPr lang="en-US" sz="2400" b="1" dirty="0" err="1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citat</a:t>
            </a:r>
            <a:r>
              <a:rPr lang="en-US" sz="2400" b="1" dirty="0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Nume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/>
            </a:r>
            <a:b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</a:br>
            <a:r>
              <a:rPr lang="ro-RO" sz="1600" dirty="0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f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uncție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r>
              <a:rPr lang="en-US" sz="2400" b="1" dirty="0" smtClean="0">
                <a:latin typeface="PT Sans" charset="-52"/>
                <a:ea typeface="PT Sans" charset="-52"/>
                <a:cs typeface="PT Sans" charset="-52"/>
              </a:rPr>
              <a:t> </a:t>
            </a:r>
            <a:endParaRPr lang="en-US" sz="2400" b="1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554" y="3772480"/>
            <a:ext cx="990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chemeClr val="bg1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“</a:t>
            </a:r>
            <a:endParaRPr lang="en-US" sz="11000" dirty="0">
              <a:solidFill>
                <a:schemeClr val="bg1">
                  <a:lumMod val="7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64527" y="2034165"/>
            <a:ext cx="7886700" cy="9053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o-RO" smtClean="0"/>
              <a:t>Denumirea s</a:t>
            </a:r>
            <a:r>
              <a:rPr lang="en-US" smtClean="0"/>
              <a:t>ubcapitol</a:t>
            </a:r>
            <a:r>
              <a:rPr lang="ro-RO" smtClean="0"/>
              <a:t>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08" y="0"/>
            <a:ext cx="5687692" cy="68580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28650" y="3351134"/>
            <a:ext cx="3258939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Trebuchet MS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buClr>
                <a:prstClr val="black"/>
              </a:buClr>
            </a:pPr>
            <a:r>
              <a:rPr lang="en-US" sz="2400" b="1" dirty="0" err="1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Aici</a:t>
            </a:r>
            <a:r>
              <a:rPr lang="en-US" sz="2400" b="1" dirty="0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 se </a:t>
            </a:r>
            <a:r>
              <a:rPr lang="en-US" sz="2400" b="1" dirty="0" err="1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plaseaz</a:t>
            </a:r>
            <a:r>
              <a:rPr lang="ro-RO" sz="2400" b="1" dirty="0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ă</a:t>
            </a:r>
            <a:r>
              <a:rPr lang="en-US" sz="2400" b="1" dirty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/>
            </a:r>
            <a:br>
              <a:rPr lang="en-US" sz="2400" b="1" dirty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</a:br>
            <a:r>
              <a:rPr lang="en-US" sz="2400" b="1" dirty="0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un </a:t>
            </a:r>
            <a:r>
              <a:rPr lang="en-US" sz="2400" b="1" dirty="0" err="1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citat</a:t>
            </a:r>
            <a:r>
              <a:rPr lang="en-US" sz="2400" b="1" dirty="0" smtClean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.</a:t>
            </a:r>
          </a:p>
          <a:p>
            <a:pPr>
              <a:spcBef>
                <a:spcPts val="800"/>
              </a:spcBef>
              <a:buClr>
                <a:prstClr val="black"/>
              </a:buClr>
            </a:pPr>
            <a:r>
              <a:rPr lang="en-US" sz="1600" dirty="0" err="1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  <a:t>Nume</a:t>
            </a:r>
            <a:r>
              <a:rPr lang="en-US" sz="1600" dirty="0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  <a:t/>
            </a:r>
            <a:br>
              <a:rPr lang="en-US" sz="1600" dirty="0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</a:br>
            <a:r>
              <a:rPr lang="en-US" sz="1600" dirty="0" err="1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  <a:t>Funcție</a:t>
            </a:r>
            <a:endParaRPr lang="en-US" sz="1600" dirty="0" smtClean="0">
              <a:solidFill>
                <a:srgbClr val="006B9B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>
              <a:buClr>
                <a:prstClr val="black"/>
              </a:buClr>
            </a:pPr>
            <a:r>
              <a:rPr lang="en-US" sz="2400" b="1" dirty="0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  <a:t> </a:t>
            </a:r>
            <a:endParaRPr lang="en-US" sz="2400" b="1" dirty="0">
              <a:solidFill>
                <a:srgbClr val="006B9B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677" y="2699884"/>
            <a:ext cx="990444" cy="196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rgbClr val="006B9B"/>
                </a:solidFill>
                <a:latin typeface="PT Sans" charset="-52"/>
                <a:ea typeface="PT Sans" charset="-52"/>
                <a:cs typeface="PT Sans" charset="-52"/>
              </a:rPr>
              <a:t>“</a:t>
            </a:r>
            <a:endParaRPr lang="en-US" sz="11000" dirty="0">
              <a:solidFill>
                <a:srgbClr val="006B9B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5837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Challenge with Traditional Education</a:t>
            </a:r>
          </a:p>
          <a:p>
            <a:r>
              <a:rPr lang="en-US" dirty="0"/>
              <a:t>Students often feel disconnected or bored</a:t>
            </a:r>
          </a:p>
          <a:p>
            <a:r>
              <a:rPr lang="en-US" dirty="0"/>
              <a:t>One-size-fits-all teaching isn't effective</a:t>
            </a:r>
          </a:p>
          <a:p>
            <a:r>
              <a:rPr lang="en-US" dirty="0"/>
              <a:t>Limited engagement with historical subjects</a:t>
            </a:r>
          </a:p>
          <a:p>
            <a:r>
              <a:rPr lang="en-US" dirty="0"/>
              <a:t>Lack of personalized support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Problem</a:t>
            </a:r>
          </a:p>
        </p:txBody>
      </p:sp>
      <p:pic>
        <p:nvPicPr>
          <p:cNvPr id="1026" name="Picture 2" descr="CLASSROOMS! 100 years ago vs NOW Rows of desks, a teacher at the front… |  Alfie Dance-La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57" y="2632968"/>
            <a:ext cx="3095711" cy="190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Schools Don't Innovate, and What Leaders Can Do To Change It. – A.Nel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57" y="4536830"/>
            <a:ext cx="3095711" cy="213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55" y="4648202"/>
            <a:ext cx="3022445" cy="220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62" y="4648201"/>
            <a:ext cx="2986493" cy="2209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38" y="4648200"/>
            <a:ext cx="2946400" cy="2209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11402"/>
            <a:ext cx="2941717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311401"/>
            <a:ext cx="2986493" cy="223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093" y="2311401"/>
            <a:ext cx="3007907" cy="223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410" y="2"/>
            <a:ext cx="2997926" cy="2209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1"/>
            <a:ext cx="2981810" cy="22097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83" y="0"/>
            <a:ext cx="2946400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6" y="1640987"/>
            <a:ext cx="803592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013"/>
            <a:ext cx="9050215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90" y="1984131"/>
            <a:ext cx="6048375" cy="424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7"/>
            <a:ext cx="3957851" cy="36177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Meet </a:t>
            </a:r>
            <a:r>
              <a:rPr lang="en-US" b="1" dirty="0" err="1"/>
              <a:t>LEApS</a:t>
            </a:r>
            <a:r>
              <a:rPr lang="en-US" dirty="0"/>
              <a:t> – Learning with AI-Powered Personas</a:t>
            </a:r>
          </a:p>
          <a:p>
            <a:r>
              <a:rPr lang="en-US" dirty="0"/>
              <a:t>AI recreations of historical figures like Einstein &amp; Tesla</a:t>
            </a:r>
          </a:p>
          <a:p>
            <a:r>
              <a:rPr lang="en-US" dirty="0"/>
              <a:t>Real-time conversations, quizzes, and explanations</a:t>
            </a:r>
          </a:p>
          <a:p>
            <a:r>
              <a:rPr lang="en-US" dirty="0"/>
              <a:t>Personalized, fun, and immersive classrooms</a:t>
            </a:r>
          </a:p>
          <a:p>
            <a:r>
              <a:rPr lang="en-US" dirty="0"/>
              <a:t>Voice, text, and 3D interaction support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461254" y="6236077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Our Solution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737104" y="2632967"/>
            <a:ext cx="2724150" cy="13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Students Want This?</a:t>
            </a:r>
          </a:p>
          <a:p>
            <a:r>
              <a:rPr lang="en-US" dirty="0"/>
              <a:t>Surveyed 50+ students</a:t>
            </a:r>
          </a:p>
          <a:p>
            <a:r>
              <a:rPr lang="en-US" dirty="0"/>
              <a:t>80% prefer personalized AI tutors</a:t>
            </a:r>
          </a:p>
          <a:p>
            <a:r>
              <a:rPr lang="en-US" dirty="0"/>
              <a:t>Most requested: Scientists (Einstein, Tesla)</a:t>
            </a:r>
          </a:p>
          <a:p>
            <a:r>
              <a:rPr lang="en-US" dirty="0"/>
              <a:t>Realism is less important than knowledge &amp; interaction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Validation &amp; Research</a:t>
            </a: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" y="5010284"/>
            <a:ext cx="2275229" cy="136926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21" y="5195869"/>
            <a:ext cx="2410494" cy="1109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615" y="5274430"/>
            <a:ext cx="3338377" cy="11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4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1254" y="6236077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Similar Solutions</a:t>
            </a:r>
            <a:endParaRPr lang="en-US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8" y="2862753"/>
            <a:ext cx="3432412" cy="22073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03629" y="5651302"/>
            <a:ext cx="17570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 AI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64" y="2862753"/>
            <a:ext cx="3533706" cy="2207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02288" y="5651301"/>
            <a:ext cx="23308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 History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05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1254" y="6236077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Static Architecture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22" y="2601393"/>
            <a:ext cx="6049246" cy="38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8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1254" y="6236077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Use Cases</a:t>
            </a:r>
            <a:endParaRPr lang="en-US" sz="3600" b="1" dirty="0"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662249" y="2599794"/>
            <a:ext cx="5416892" cy="372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1254" y="6236077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Sequenc</a:t>
            </a:r>
            <a:r>
              <a:rPr lang="en-US" sz="3600" b="1" dirty="0" smtClean="0"/>
              <a:t>e diagrams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" y="2577939"/>
            <a:ext cx="4314584" cy="3700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15" y="2577939"/>
            <a:ext cx="4271553" cy="36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7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3552" y="2632968"/>
            <a:ext cx="7886700" cy="3061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Behind the Scenes: The Tech Stack</a:t>
            </a:r>
          </a:p>
          <a:p>
            <a:pPr marL="0" indent="0">
              <a:buNone/>
            </a:pPr>
            <a:r>
              <a:rPr lang="en-US" b="1" dirty="0"/>
              <a:t>Frontend:</a:t>
            </a:r>
            <a:r>
              <a:rPr lang="en-US" dirty="0"/>
              <a:t> 3D classrooms built with JavaScript/HTML</a:t>
            </a:r>
          </a:p>
          <a:p>
            <a:pPr marL="0" indent="0">
              <a:buNone/>
            </a:pPr>
            <a:r>
              <a:rPr lang="en-US" b="1" dirty="0"/>
              <a:t>AI Engine:</a:t>
            </a:r>
            <a:r>
              <a:rPr lang="en-US" dirty="0"/>
              <a:t> </a:t>
            </a:r>
            <a:r>
              <a:rPr lang="en-US" dirty="0" err="1"/>
              <a:t>Ollama</a:t>
            </a:r>
            <a:r>
              <a:rPr lang="en-US" dirty="0"/>
              <a:t> (LLM), </a:t>
            </a:r>
            <a:r>
              <a:rPr lang="en-US" dirty="0" err="1"/>
              <a:t>ChromaDB</a:t>
            </a:r>
            <a:r>
              <a:rPr lang="en-US" dirty="0"/>
              <a:t> for knowledge recall</a:t>
            </a:r>
          </a:p>
          <a:p>
            <a:pPr marL="0" indent="0">
              <a:buNone/>
            </a:pPr>
            <a:r>
              <a:rPr lang="en-US" b="1" dirty="0"/>
              <a:t>Voice Interaction:</a:t>
            </a:r>
            <a:r>
              <a:rPr lang="en-US" dirty="0"/>
              <a:t> Text-to-Speech (Azure), Lip-sync</a:t>
            </a:r>
          </a:p>
          <a:p>
            <a:pPr marL="0" indent="0">
              <a:buNone/>
            </a:pPr>
            <a:r>
              <a:rPr lang="en-US" b="1" dirty="0"/>
              <a:t>Backend:</a:t>
            </a:r>
            <a:r>
              <a:rPr lang="en-US" dirty="0"/>
              <a:t> </a:t>
            </a:r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85190" y="2472392"/>
            <a:ext cx="576064" cy="523695"/>
            <a:chOff x="539552" y="4581128"/>
            <a:chExt cx="576064" cy="576064"/>
          </a:xfrm>
        </p:grpSpPr>
        <p:sp>
          <p:nvSpPr>
            <p:cNvPr id="5" name="Rectangle 4"/>
            <p:cNvSpPr/>
            <p:nvPr/>
          </p:nvSpPr>
          <p:spPr>
            <a:xfrm>
              <a:off x="539552" y="4581128"/>
              <a:ext cx="576064" cy="576064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1560" y="468281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1560" y="482682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1560" y="49708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55576" y="4725144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5576" y="486916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5576" y="501317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3552" y="1746913"/>
            <a:ext cx="78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Tech Stack breakdown</a:t>
            </a:r>
            <a:endParaRPr lang="en-US" sz="3600" b="1" dirty="0"/>
          </a:p>
        </p:txBody>
      </p:sp>
      <p:pic>
        <p:nvPicPr>
          <p:cNvPr id="2050" name="Picture 2" descr="NodeJS Development - AgileSpa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05" y="5007313"/>
            <a:ext cx="1707625" cy="10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76" y="4848638"/>
            <a:ext cx="1114581" cy="1086002"/>
          </a:xfrm>
          <a:prstGeom prst="rect">
            <a:avLst/>
          </a:prstGeom>
        </p:spPr>
      </p:pic>
      <p:pic>
        <p:nvPicPr>
          <p:cNvPr id="2052" name="Picture 4" descr="ChromaDB: An Overview. ChromaDB is a powerful vector database… | by VIKRANT  SINGH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313" y="4585517"/>
            <a:ext cx="1707082" cy="161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90" y="4778393"/>
            <a:ext cx="1419368" cy="141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45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D1772E58B49343BACE5488C1688380" ma:contentTypeVersion="5" ma:contentTypeDescription="Create a new document." ma:contentTypeScope="" ma:versionID="8d46f6a9dac540ed94ce53c6674dd7a7">
  <xsd:schema xmlns:xsd="http://www.w3.org/2001/XMLSchema" xmlns:xs="http://www.w3.org/2001/XMLSchema" xmlns:p="http://schemas.microsoft.com/office/2006/metadata/properties" xmlns:ns2="b6ebd7a7-9300-49d9-9e0c-d039304f09df" xmlns:ns3="a0912f8e-dc0d-4aab-aaab-fe29ee8ed00c" targetNamespace="http://schemas.microsoft.com/office/2006/metadata/properties" ma:root="true" ma:fieldsID="85d8817b8e26e2bebde8d5b75ce047b0" ns2:_="" ns3:_="">
    <xsd:import namespace="b6ebd7a7-9300-49d9-9e0c-d039304f09df"/>
    <xsd:import namespace="a0912f8e-dc0d-4aab-aaab-fe29ee8ed00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a2eu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ebd7a7-9300-49d9-9e0c-d039304f09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12f8e-dc0d-4aab-aaab-fe29ee8ed00c" elementFormDefault="qualified">
    <xsd:import namespace="http://schemas.microsoft.com/office/2006/documentManagement/types"/>
    <xsd:import namespace="http://schemas.microsoft.com/office/infopath/2007/PartnerControls"/>
    <xsd:element name="a2eu" ma:index="10" nillable="true" ma:displayName="Person or Group" ma:list="UserInfo" ma:internalName="a2eu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2eu xmlns="a0912f8e-dc0d-4aab-aaab-fe29ee8ed00c">
      <UserInfo>
        <DisplayName/>
        <AccountId xsi:nil="true"/>
        <AccountType/>
      </UserInfo>
    </a2eu>
  </documentManagement>
</p:properties>
</file>

<file path=customXml/itemProps1.xml><?xml version="1.0" encoding="utf-8"?>
<ds:datastoreItem xmlns:ds="http://schemas.openxmlformats.org/officeDocument/2006/customXml" ds:itemID="{FACE12DC-6E08-4C49-8E5A-1FFD10A648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ebd7a7-9300-49d9-9e0c-d039304f09df"/>
    <ds:schemaRef ds:uri="a0912f8e-dc0d-4aab-aaab-fe29ee8ed0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3E6F03-1797-4784-ADBD-2999792E01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D3EEB5-2872-455D-AF83-5B14166712EF}">
  <ds:schemaRefs>
    <ds:schemaRef ds:uri="http://schemas.microsoft.com/office/2006/metadata/properties"/>
    <ds:schemaRef ds:uri="http://schemas.microsoft.com/office/infopath/2007/PartnerControls"/>
    <ds:schemaRef ds:uri="a0912f8e-dc0d-4aab-aaab-fe29ee8ed00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778</Words>
  <Application>Microsoft Office PowerPoint</Application>
  <PresentationFormat>On-screen Show (4:3)</PresentationFormat>
  <Paragraphs>103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Light</vt:lpstr>
      <vt:lpstr>PT Sans</vt:lpstr>
      <vt:lpstr>Trebuchet MS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Denumirea subcapitolului PT Sans Bold 30 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DR.KILLER .</cp:lastModifiedBy>
  <cp:revision>37</cp:revision>
  <dcterms:created xsi:type="dcterms:W3CDTF">2016-11-09T12:50:21Z</dcterms:created>
  <dcterms:modified xsi:type="dcterms:W3CDTF">2025-06-10T17:09:32Z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0x0101006AD1772E58B49343BACE5488C1688380</vt:lpwstr>
  </property>
</Properties>
</file>